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1" r:id="rId6"/>
    <p:sldId id="259" r:id="rId7"/>
    <p:sldId id="258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37" autoAdjust="0"/>
    <p:restoredTop sz="94660"/>
  </p:normalViewPr>
  <p:slideViewPr>
    <p:cSldViewPr>
      <p:cViewPr>
        <p:scale>
          <a:sx n="200" d="100"/>
          <a:sy n="200" d="100"/>
        </p:scale>
        <p:origin x="156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Onderzoek Impact </a:t>
            </a:r>
            <a:r>
              <a:rPr lang="nl-NL" sz="3600" b="1" dirty="0" err="1" smtClean="0"/>
              <a:t>Flui.Go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 smtClean="0"/>
              <a:t>Uitgevoerd in tweede helft 2020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Respondentgroep leerlingen bovenbouw primair onderwijs groep 6, 7 en 8 (</a:t>
            </a:r>
            <a:r>
              <a:rPr lang="nl-NL" sz="2400" i="1" dirty="0" smtClean="0"/>
              <a:t>N</a:t>
            </a:r>
            <a:r>
              <a:rPr lang="nl-NL" sz="2400" dirty="0" smtClean="0"/>
              <a:t> = 100)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/>
              <a:t>Uitvoering in praktijk op 4 verschillende </a:t>
            </a:r>
            <a:r>
              <a:rPr lang="nl-NL" sz="2400" dirty="0" smtClean="0"/>
              <a:t>basisscholen</a:t>
            </a:r>
            <a:br>
              <a:rPr lang="nl-NL" sz="2400" dirty="0" smtClean="0"/>
            </a:br>
            <a:endParaRPr lang="nl-NL" sz="2400" dirty="0"/>
          </a:p>
          <a:p>
            <a:r>
              <a:rPr lang="nl-NL" sz="2400" dirty="0" smtClean="0"/>
              <a:t>2 interventiegroepen en 1 controlegroep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Mixed-</a:t>
            </a:r>
            <a:r>
              <a:rPr lang="nl-NL" sz="2400" dirty="0" err="1" smtClean="0"/>
              <a:t>methods</a:t>
            </a:r>
            <a:r>
              <a:rPr lang="nl-NL" sz="2400" dirty="0" smtClean="0"/>
              <a:t> design met verzameling van kwalitatieve en kwantitatieve data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Ook 3 studenten de Nieuwste Pabo betrokken vanuit </a:t>
            </a:r>
            <a:r>
              <a:rPr lang="nl-NL" sz="2400" dirty="0" err="1" smtClean="0"/>
              <a:t>vakprofilering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961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/>
              <a:t>Opstelling</a:t>
            </a:r>
            <a:endParaRPr lang="nl-NL" sz="3600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832981" cy="4968552"/>
          </a:xfrm>
        </p:spPr>
      </p:pic>
    </p:spTree>
    <p:extLst>
      <p:ext uri="{BB962C8B-B14F-4D97-AF65-F5344CB8AC3E}">
        <p14:creationId xmlns:p14="http://schemas.microsoft.com/office/powerpoint/2010/main" val="210446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Research design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b="1" dirty="0" smtClean="0"/>
              <a:t>Effectverschillen door toepassing van </a:t>
            </a:r>
            <a:r>
              <a:rPr lang="nl-NL" sz="2400" b="1" dirty="0" err="1" smtClean="0"/>
              <a:t>Flui.Go</a:t>
            </a:r>
            <a:r>
              <a:rPr lang="nl-NL" sz="2400" b="1" dirty="0" smtClean="0"/>
              <a:t>: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en-US" sz="2400" dirty="0"/>
              <a:t>Children's Attitudes Toward Technology </a:t>
            </a:r>
            <a:r>
              <a:rPr lang="en-US" sz="2400" dirty="0" smtClean="0"/>
              <a:t>Scale (Cats)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nl-NL" sz="2400" dirty="0" err="1" smtClean="0"/>
              <a:t>Fascination</a:t>
            </a:r>
            <a:r>
              <a:rPr lang="nl-NL" sz="2400" dirty="0" smtClean="0"/>
              <a:t> &amp; </a:t>
            </a:r>
            <a:r>
              <a:rPr lang="nl-NL" sz="2400" dirty="0" err="1" smtClean="0"/>
              <a:t>Valuing</a:t>
            </a:r>
            <a:r>
              <a:rPr lang="nl-NL" sz="2400" dirty="0" smtClean="0"/>
              <a:t> Science-test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/>
              <a:t>Science &amp; </a:t>
            </a:r>
            <a:r>
              <a:rPr lang="nl-NL" sz="2400" dirty="0" err="1" smtClean="0"/>
              <a:t>Physics</a:t>
            </a:r>
            <a:r>
              <a:rPr lang="nl-NL" sz="2400" dirty="0" smtClean="0"/>
              <a:t> Concepts-test</a:t>
            </a:r>
            <a:br>
              <a:rPr lang="nl-NL" sz="2400" dirty="0" smtClean="0"/>
            </a:br>
            <a:endParaRPr lang="nl-NL" sz="2400" dirty="0"/>
          </a:p>
          <a:p>
            <a:pPr marL="0" indent="0">
              <a:buNone/>
            </a:pPr>
            <a:r>
              <a:rPr lang="nl-NL" sz="2400" b="1" dirty="0" smtClean="0"/>
              <a:t>Organisatie: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5 sessie van 1 uur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Afsluitende </a:t>
            </a:r>
            <a:r>
              <a:rPr lang="nl-NL" sz="2400" dirty="0" err="1" smtClean="0"/>
              <a:t>challenge</a:t>
            </a:r>
            <a:r>
              <a:rPr lang="nl-NL" sz="2400" dirty="0" smtClean="0"/>
              <a:t>-opdrachten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Leerlingen werken in tweetal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5208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Research design</a:t>
            </a:r>
            <a:endParaRPr lang="nl-NL" sz="3600" b="1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09920"/>
            <a:ext cx="8229600" cy="37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6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Bevindingen</a:t>
            </a:r>
            <a:r>
              <a:rPr lang="nl-NL" sz="2000" b="1" dirty="0" smtClean="0"/>
              <a:t> </a:t>
            </a:r>
            <a:r>
              <a:rPr lang="nl-NL" sz="1200" dirty="0" smtClean="0"/>
              <a:t>(</a:t>
            </a:r>
            <a:r>
              <a:rPr lang="nl-NL" sz="1200" b="1" dirty="0" err="1" smtClean="0"/>
              <a:t>Flui.Go</a:t>
            </a:r>
            <a:r>
              <a:rPr lang="nl-NL" sz="1200" b="1" dirty="0" smtClean="0"/>
              <a:t> </a:t>
            </a:r>
            <a:r>
              <a:rPr lang="nl-NL" sz="1200" dirty="0" smtClean="0"/>
              <a:t>in een vergelijk met </a:t>
            </a:r>
            <a:r>
              <a:rPr lang="nl-NL" sz="1200" dirty="0" err="1" smtClean="0"/>
              <a:t>science</a:t>
            </a:r>
            <a:r>
              <a:rPr lang="nl-NL" sz="1200" dirty="0" smtClean="0"/>
              <a:t>-box en controle groep)</a:t>
            </a:r>
            <a:endParaRPr lang="nl-NL" sz="1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000" b="1" dirty="0" smtClean="0"/>
              <a:t>Kwalitatieve bevindingen door toepassing </a:t>
            </a:r>
            <a:r>
              <a:rPr lang="nl-NL" sz="2000" b="1" dirty="0" err="1" smtClean="0"/>
              <a:t>Flui.Go</a:t>
            </a:r>
            <a:endParaRPr lang="nl-NL" sz="2000" b="1" dirty="0" smtClean="0"/>
          </a:p>
          <a:p>
            <a:r>
              <a:rPr lang="nl-NL" sz="2000" u="sng" dirty="0" smtClean="0"/>
              <a:t>Groei op</a:t>
            </a:r>
            <a:r>
              <a:rPr lang="nl-NL" sz="2000" dirty="0" smtClean="0"/>
              <a:t>: Probleemoplossend handelen, wetenschappelijk denken en aanpak, inspiratie voor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 en </a:t>
            </a:r>
            <a:r>
              <a:rPr lang="nl-NL" sz="2000" dirty="0" err="1" smtClean="0"/>
              <a:t>technology</a:t>
            </a:r>
            <a:r>
              <a:rPr lang="nl-NL" sz="2000" dirty="0" smtClean="0"/>
              <a:t>, focus </a:t>
            </a:r>
            <a:r>
              <a:rPr lang="nl-NL" sz="2000" dirty="0"/>
              <a:t>voor lange tijd, enthousiasme, beleving, betrokkenheid, samenwerken, </a:t>
            </a:r>
            <a:r>
              <a:rPr lang="nl-NL" sz="2000" dirty="0" smtClean="0"/>
              <a:t>creativiteit, nemen van verantwoordelijkheid, coöperatief werken.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Kwantitatieve bevindingen door toepassing </a:t>
            </a:r>
            <a:r>
              <a:rPr lang="nl-NL" sz="2000" b="1" dirty="0" err="1" smtClean="0"/>
              <a:t>Flui.Go</a:t>
            </a:r>
            <a:endParaRPr lang="nl-NL" sz="2000" b="1" dirty="0" smtClean="0"/>
          </a:p>
          <a:p>
            <a:r>
              <a:rPr lang="nl-NL" sz="2000" dirty="0" smtClean="0"/>
              <a:t>Groei op alle variabelen (means) meetbaar waarbij de controlegroep achterblijft.</a:t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dirty="0"/>
              <a:t>Significante verschillen (</a:t>
            </a:r>
            <a:r>
              <a:rPr lang="en-US" sz="2000" dirty="0"/>
              <a:t>p = .022); effect size: 11.8%) </a:t>
            </a:r>
            <a:r>
              <a:rPr lang="nl-NL" sz="2000" dirty="0"/>
              <a:t>door invloed </a:t>
            </a:r>
            <a:r>
              <a:rPr lang="nl-NL" sz="2000" dirty="0" err="1"/>
              <a:t>Flui.Go</a:t>
            </a:r>
            <a:r>
              <a:rPr lang="nl-NL" sz="2000" dirty="0"/>
              <a:t> op </a:t>
            </a:r>
            <a:r>
              <a:rPr lang="en-US" sz="2000" dirty="0"/>
              <a:t>Children's Attitudes </a:t>
            </a:r>
            <a:r>
              <a:rPr lang="en-US" sz="2000" dirty="0" smtClean="0"/>
              <a:t>Toward </a:t>
            </a:r>
            <a:r>
              <a:rPr lang="en-US" sz="2000" dirty="0"/>
              <a:t>Technology Scale (Cats)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Sterke</a:t>
            </a:r>
            <a:r>
              <a:rPr lang="en-US" sz="2000" dirty="0" smtClean="0"/>
              <a:t> </a:t>
            </a:r>
            <a:r>
              <a:rPr lang="en-US" sz="2000" dirty="0" err="1" smtClean="0"/>
              <a:t>groei</a:t>
            </a:r>
            <a:r>
              <a:rPr lang="en-US" sz="2000" dirty="0" smtClean="0"/>
              <a:t> door </a:t>
            </a:r>
            <a:r>
              <a:rPr lang="en-US" sz="2000" dirty="0" err="1" smtClean="0"/>
              <a:t>invloed</a:t>
            </a:r>
            <a:r>
              <a:rPr lang="en-US" sz="2000" dirty="0" smtClean="0"/>
              <a:t> </a:t>
            </a:r>
            <a:r>
              <a:rPr lang="en-US" sz="2000" dirty="0" err="1" smtClean="0"/>
              <a:t>Flui.Go</a:t>
            </a:r>
            <a:r>
              <a:rPr lang="en-US" sz="2000" dirty="0" smtClean="0"/>
              <a:t> op </a:t>
            </a:r>
            <a:r>
              <a:rPr lang="en-US" sz="2000" dirty="0" err="1" smtClean="0"/>
              <a:t>inhoudelijke</a:t>
            </a:r>
            <a:r>
              <a:rPr lang="en-US" sz="2000" dirty="0" smtClean="0"/>
              <a:t> </a:t>
            </a:r>
            <a:r>
              <a:rPr lang="en-US" sz="2000" dirty="0" err="1" smtClean="0"/>
              <a:t>kennis</a:t>
            </a:r>
            <a:r>
              <a:rPr lang="en-US" sz="2000" dirty="0" smtClean="0"/>
              <a:t> </a:t>
            </a:r>
            <a:r>
              <a:rPr lang="en-US" sz="2000" dirty="0" err="1" smtClean="0"/>
              <a:t>leerlingen</a:t>
            </a:r>
            <a:r>
              <a:rPr lang="en-US" sz="2000" dirty="0" smtClean="0"/>
              <a:t> </a:t>
            </a:r>
            <a:r>
              <a:rPr lang="en-US" sz="2000" dirty="0" err="1" smtClean="0"/>
              <a:t>zichtbaar</a:t>
            </a:r>
            <a:r>
              <a:rPr lang="en-US" sz="2000" dirty="0" smtClean="0"/>
              <a:t> in “Science &amp; </a:t>
            </a:r>
            <a:r>
              <a:rPr lang="en-US" sz="2000" dirty="0" err="1" smtClean="0"/>
              <a:t>Physiscs</a:t>
            </a:r>
            <a:r>
              <a:rPr lang="en-US" sz="2000" dirty="0" smtClean="0"/>
              <a:t> Concepts-test”.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649500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3E25B5CBA9647BA3A16AF0850B854" ma:contentTypeVersion="13" ma:contentTypeDescription="Een nieuw document maken." ma:contentTypeScope="" ma:versionID="1552a3399770c4f0481d6c19de77d363">
  <xsd:schema xmlns:xsd="http://www.w3.org/2001/XMLSchema" xmlns:xs="http://www.w3.org/2001/XMLSchema" xmlns:p="http://schemas.microsoft.com/office/2006/metadata/properties" xmlns:ns2="8ec01a41-246d-4449-ad56-a270d9123087" xmlns:ns3="a1e4ab9e-2d9a-416e-89a3-6f05a5325f7c" targetNamespace="http://schemas.microsoft.com/office/2006/metadata/properties" ma:root="true" ma:fieldsID="558a640bab2d734c21256b33b32f4a6b" ns2:_="" ns3:_="">
    <xsd:import namespace="8ec01a41-246d-4449-ad56-a270d9123087"/>
    <xsd:import namespace="a1e4ab9e-2d9a-416e-89a3-6f05a5325f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1a41-246d-4449-ad56-a270d9123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4ab9e-2d9a-416e-89a3-6f05a5325f7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B30677-3640-45F7-B2F1-CAA1F7980FC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305d9c35-e4e7-46dc-b696-2e0d98cbe4ff"/>
    <ds:schemaRef ds:uri="http://purl.org/dc/elements/1.1/"/>
    <ds:schemaRef ds:uri="http://schemas.microsoft.com/office/2006/metadata/properties"/>
    <ds:schemaRef ds:uri="http://schemas.microsoft.com/office/infopath/2007/PartnerControls"/>
    <ds:schemaRef ds:uri="4dfc51d9-fd9a-4c2e-9b35-2a6b8dbf690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ADC7FE-AED0-4BA1-9A33-D45C04C4EE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2C105A-CFDB-4641-B673-06F601ACDF9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224</Words>
  <Application>Microsoft Office PowerPoint</Application>
  <PresentationFormat>Diavoorstelling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Arial</vt:lpstr>
      <vt:lpstr>Kantoorthema</vt:lpstr>
      <vt:lpstr>Onderzoek Impact Flui.Go</vt:lpstr>
      <vt:lpstr>Opstelling</vt:lpstr>
      <vt:lpstr>Research design</vt:lpstr>
      <vt:lpstr>Research design</vt:lpstr>
      <vt:lpstr>Bevindingen (Flui.Go in een vergelijk met science-box en controle groep)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 onderzoek Computational Thinking</dc:title>
  <dc:creator>Fanchamps,Nardie L.J.A.</dc:creator>
  <cp:lastModifiedBy>Fanchamps,Nardie L.J.A.</cp:lastModifiedBy>
  <cp:revision>28</cp:revision>
  <dcterms:created xsi:type="dcterms:W3CDTF">2021-01-11T07:05:21Z</dcterms:created>
  <dcterms:modified xsi:type="dcterms:W3CDTF">2021-01-28T16:19:21Z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0x010100D963E25B5CBA9647BA3A16AF0850B854</vt:lpwstr>
  </property>
</Properties>
</file>